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3" r:id="rId3"/>
    <p:sldId id="290" r:id="rId4"/>
    <p:sldId id="263" r:id="rId5"/>
    <p:sldId id="286" r:id="rId6"/>
    <p:sldId id="288" r:id="rId7"/>
    <p:sldId id="264" r:id="rId8"/>
    <p:sldId id="265" r:id="rId9"/>
    <p:sldId id="266" r:id="rId10"/>
    <p:sldId id="289" r:id="rId11"/>
    <p:sldId id="267" r:id="rId12"/>
    <p:sldId id="291" r:id="rId13"/>
    <p:sldId id="275" r:id="rId14"/>
    <p:sldId id="284" r:id="rId15"/>
    <p:sldId id="292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45819" y="2209800"/>
            <a:ext cx="7540752" cy="917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1031189"/>
            <a:ext cx="8255000" cy="7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460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4169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7.png"/><Relationship Id="rId4" Type="http://schemas.openxmlformats.org/officeDocument/2006/relationships/hyperlink" Target="https://freevideolectures.com/course/3049/real-time-systems/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40180"/>
          </a:xfrm>
        </p:spPr>
        <p:txBody>
          <a:bodyPr/>
          <a:lstStyle/>
          <a:p>
            <a:pPr algn="ctr"/>
            <a:r>
              <a:rPr lang="en-US" sz="3200" dirty="0" smtClean="0"/>
              <a:t>Introduction to Real Time Operating Systems</a:t>
            </a:r>
            <a:endParaRPr lang="en-US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447800" y="3810000"/>
            <a:ext cx="6400800" cy="2215991"/>
          </a:xfrm>
        </p:spPr>
        <p:txBody>
          <a:bodyPr/>
          <a:lstStyle/>
          <a:p>
            <a:r>
              <a:rPr lang="en-US" dirty="0" smtClean="0"/>
              <a:t>Topics: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Real time systems &amp; characteristics</a:t>
            </a:r>
          </a:p>
          <a:p>
            <a:pPr marL="342900" indent="-342900">
              <a:buAutoNum type="arabicPeriod"/>
            </a:pPr>
            <a:r>
              <a:rPr lang="en-US" dirty="0" smtClean="0"/>
              <a:t>Types of Real time Operating Systems</a:t>
            </a:r>
          </a:p>
          <a:p>
            <a:pPr marL="342900" indent="-342900">
              <a:buAutoNum type="arabicPeriod"/>
            </a:pPr>
            <a:r>
              <a:rPr lang="en-US" dirty="0" smtClean="0"/>
              <a:t>Applications</a:t>
            </a:r>
          </a:p>
          <a:p>
            <a:pPr marL="342900" indent="-342900">
              <a:buAutoNum type="arabicPeriod"/>
            </a:pPr>
            <a:r>
              <a:rPr lang="en-US" dirty="0" smtClean="0"/>
              <a:t>Event &amp; Taxonomy of the events</a:t>
            </a:r>
          </a:p>
          <a:p>
            <a:pPr marL="342900" indent="-342900">
              <a:buAutoNum type="arabicPeriod"/>
            </a:pPr>
            <a:r>
              <a:rPr lang="en-US" dirty="0" smtClean="0"/>
              <a:t>Misconceptions about Real time systems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14478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</a:t>
            </a:r>
          </a:p>
          <a:p>
            <a:pPr algn="ctr"/>
            <a:r>
              <a:rPr lang="en-US" b="1" dirty="0" smtClean="0"/>
              <a:t>Mrs. </a:t>
            </a:r>
            <a:r>
              <a:rPr lang="en-US" b="1" dirty="0" err="1" smtClean="0"/>
              <a:t>Anuradha</a:t>
            </a:r>
            <a:r>
              <a:rPr lang="en-US" b="1" dirty="0" smtClean="0"/>
              <a:t> Rao</a:t>
            </a:r>
          </a:p>
          <a:p>
            <a:pPr algn="ctr"/>
            <a:r>
              <a:rPr lang="en-US" dirty="0" smtClean="0"/>
              <a:t>E-mail: anuradha.rao@manipal.edu</a:t>
            </a:r>
            <a:endParaRPr lang="en-US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39395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Industrial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Medical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Telecommunication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Aerospace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Internet and multi media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Consumer electronics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Defense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Railway reservation system</a:t>
            </a:r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" y="588481"/>
            <a:ext cx="75965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70" dirty="0"/>
              <a:t>Soft, </a:t>
            </a:r>
            <a:r>
              <a:rPr sz="4500" spc="-210" dirty="0"/>
              <a:t>Hard, and </a:t>
            </a:r>
            <a:r>
              <a:rPr sz="4500" spc="-190" dirty="0"/>
              <a:t>Firm</a:t>
            </a:r>
            <a:r>
              <a:rPr sz="4500" spc="-425" dirty="0"/>
              <a:t> </a:t>
            </a:r>
            <a:r>
              <a:rPr sz="4500" spc="-160" dirty="0"/>
              <a:t>“Real-Time”</a:t>
            </a:r>
            <a:endParaRPr sz="4500" dirty="0"/>
          </a:p>
        </p:txBody>
      </p:sp>
      <p:sp>
        <p:nvSpPr>
          <p:cNvPr id="8" name="object 8"/>
          <p:cNvSpPr txBox="1"/>
          <p:nvPr/>
        </p:nvSpPr>
        <p:spPr>
          <a:xfrm>
            <a:off x="297034" y="1421909"/>
            <a:ext cx="8694566" cy="1147109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825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65"/>
              </a:spcBef>
            </a:pP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709" marR="464184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is degraded by failure to meet time constraints</a:t>
            </a:r>
          </a:p>
          <a:p>
            <a:pPr marR="464184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Examples: Word processing commands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034" y="2922872"/>
            <a:ext cx="8694566" cy="1512594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952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75"/>
              </a:spcBef>
            </a:pP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">
              <a:lnSpc>
                <a:spcPct val="100000"/>
              </a:lnSpc>
              <a:spcBef>
                <a:spcPts val="7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failure to meet time constraints leads to system failure</a:t>
            </a:r>
          </a:p>
          <a:p>
            <a:pPr marL="80645">
              <a:spcBef>
                <a:spcPts val="75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 Airbag systems in car, emergency brakes in {car, trains, heavy machineries)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6820" y="4881139"/>
            <a:ext cx="8694566" cy="1535036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114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sz="2400" kern="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sz="2400" kern="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 </a:t>
            </a:r>
            <a:r>
              <a:rPr sz="2400" kern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400" kern="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kern="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709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occurrences of missing a deadline can be tolerated</a:t>
            </a:r>
          </a:p>
          <a:p>
            <a:pPr marL="120650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player: some frames may be missed</a:t>
            </a:r>
          </a:p>
          <a:p>
            <a:pPr marL="120650" marR="196850" algn="just">
              <a:lnSpc>
                <a:spcPts val="2380"/>
              </a:lnSpc>
              <a:spcBef>
                <a:spcPts val="580"/>
              </a:spcBef>
            </a:pPr>
            <a:r>
              <a:rPr 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system: missing some bits is ok</a:t>
            </a:r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1031189"/>
            <a:ext cx="8255000" cy="553998"/>
          </a:xfrm>
        </p:spPr>
        <p:txBody>
          <a:bodyPr/>
          <a:lstStyle/>
          <a:p>
            <a:r>
              <a:rPr lang="en-US" sz="3600" dirty="0" smtClean="0"/>
              <a:t>Why RTOS ?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828800"/>
            <a:ext cx="8072119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An </a:t>
            </a:r>
            <a:r>
              <a:rPr lang="en-US" sz="3600" dirty="0" smtClean="0">
                <a:solidFill>
                  <a:srgbClr val="FF0000"/>
                </a:solidFill>
              </a:rPr>
              <a:t>Embedded system </a:t>
            </a:r>
            <a:r>
              <a:rPr lang="en-US" sz="3600" dirty="0" smtClean="0"/>
              <a:t>responds to external inputs: If response is late, system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 </a:t>
            </a:r>
            <a:r>
              <a:rPr lang="en-US" sz="3600" dirty="0" smtClean="0">
                <a:solidFill>
                  <a:srgbClr val="FF0000"/>
                </a:solidFill>
              </a:rPr>
              <a:t>General purpose operating system </a:t>
            </a:r>
            <a:r>
              <a:rPr lang="en-US" sz="3600" dirty="0" smtClean="0"/>
              <a:t>minimizes response time and ensures fairness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  </a:t>
            </a:r>
            <a:r>
              <a:rPr lang="en-US" sz="3600" dirty="0" smtClean="0">
                <a:solidFill>
                  <a:srgbClr val="FF0000"/>
                </a:solidFill>
              </a:rPr>
              <a:t>Real time operating system</a:t>
            </a:r>
            <a:r>
              <a:rPr lang="en-US" sz="3600" dirty="0" smtClean="0"/>
              <a:t> help tasks meet their deadlines</a:t>
            </a:r>
            <a:endParaRPr lang="en-US" sz="36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721" y="267809"/>
            <a:ext cx="512508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60" dirty="0"/>
              <a:t>Taxonomy </a:t>
            </a:r>
            <a:r>
              <a:rPr spc="-5" dirty="0"/>
              <a:t>of</a:t>
            </a:r>
            <a:r>
              <a:rPr spc="-245" dirty="0"/>
              <a:t> </a:t>
            </a:r>
            <a:r>
              <a:rPr spc="-345" dirty="0"/>
              <a:t>Events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4340" y="2366915"/>
            <a:ext cx="8610600" cy="45756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70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200" spc="35" dirty="0">
                <a:latin typeface="Times New Roman"/>
                <a:cs typeface="Times New Roman"/>
              </a:rPr>
              <a:t>An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event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can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either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synchronous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or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asynchronous</a:t>
            </a:r>
            <a:endParaRPr sz="2200" dirty="0">
              <a:latin typeface="Times New Roman"/>
              <a:cs typeface="Times New Roman"/>
            </a:endParaRPr>
          </a:p>
          <a:p>
            <a:pPr marL="652780" marR="5080" lvl="1" indent="-247015" algn="just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i="1" spc="60" dirty="0">
                <a:solidFill>
                  <a:srgbClr val="C00000"/>
                </a:solidFill>
                <a:latin typeface="Times New Roman"/>
                <a:cs typeface="Times New Roman"/>
              </a:rPr>
              <a:t>Synchronous</a:t>
            </a:r>
            <a:r>
              <a:rPr sz="2200" i="1" spc="-5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are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those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predictable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times  </a:t>
            </a:r>
            <a:r>
              <a:rPr sz="2200" spc="90" dirty="0">
                <a:latin typeface="Times New Roman"/>
                <a:cs typeface="Times New Roman"/>
              </a:rPr>
              <a:t>in </a:t>
            </a:r>
            <a:r>
              <a:rPr sz="2200" spc="130" dirty="0">
                <a:latin typeface="Times New Roman"/>
                <a:cs typeface="Times New Roman"/>
              </a:rPr>
              <a:t>the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60" dirty="0">
                <a:latin typeface="Times New Roman"/>
                <a:cs typeface="Times New Roman"/>
              </a:rPr>
              <a:t>flow-of-control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3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i="1" spc="70" dirty="0">
                <a:solidFill>
                  <a:srgbClr val="C00000"/>
                </a:solidFill>
                <a:latin typeface="Times New Roman"/>
                <a:cs typeface="Times New Roman"/>
              </a:rPr>
              <a:t>Asynchronous</a:t>
            </a:r>
            <a:r>
              <a:rPr sz="2200" i="1" spc="-7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unpredictable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points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in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the</a:t>
            </a:r>
            <a:endParaRPr sz="2200" dirty="0">
              <a:latin typeface="Times New Roman"/>
              <a:cs typeface="Times New Roman"/>
            </a:endParaRPr>
          </a:p>
          <a:p>
            <a:pPr marL="652780" algn="just">
              <a:lnSpc>
                <a:spcPct val="100000"/>
              </a:lnSpc>
            </a:pPr>
            <a:r>
              <a:rPr sz="2200" spc="55" dirty="0">
                <a:latin typeface="Times New Roman"/>
                <a:cs typeface="Times New Roman"/>
              </a:rPr>
              <a:t>flow-of-control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and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are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usually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caused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by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external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60" dirty="0">
                <a:latin typeface="Times New Roman"/>
                <a:cs typeface="Times New Roman"/>
              </a:rPr>
              <a:t>sources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55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200" spc="25" dirty="0">
                <a:latin typeface="Times New Roman"/>
                <a:cs typeface="Times New Roman"/>
              </a:rPr>
              <a:t>Moreover,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events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can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periodic,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aperiodic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or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sporadic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-110" dirty="0">
                <a:latin typeface="Times New Roman"/>
                <a:cs typeface="Times New Roman"/>
              </a:rPr>
              <a:t>A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real-time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clock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65" dirty="0">
                <a:latin typeface="Times New Roman"/>
                <a:cs typeface="Times New Roman"/>
              </a:rPr>
              <a:t>pulses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regularly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15" dirty="0">
                <a:latin typeface="Times New Roman"/>
                <a:cs typeface="Times New Roman"/>
              </a:rPr>
              <a:t>is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a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periodic</a:t>
            </a:r>
            <a:r>
              <a:rPr sz="2200" i="1" spc="-5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event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525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35" dirty="0">
                <a:latin typeface="Times New Roman"/>
                <a:cs typeface="Times New Roman"/>
              </a:rPr>
              <a:t>Events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do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not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at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regular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periods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are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Times New Roman"/>
                <a:cs typeface="Times New Roman"/>
              </a:rPr>
              <a:t>called</a:t>
            </a:r>
            <a:endParaRPr sz="2200" dirty="0">
              <a:latin typeface="Times New Roman"/>
              <a:cs typeface="Times New Roman"/>
            </a:endParaRPr>
          </a:p>
          <a:p>
            <a:pPr marL="652780" algn="just">
              <a:lnSpc>
                <a:spcPct val="100000"/>
              </a:lnSpc>
              <a:spcBef>
                <a:spcPts val="5"/>
              </a:spcBef>
            </a:pPr>
            <a:r>
              <a:rPr lang="en-US"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periodic</a:t>
            </a:r>
            <a:r>
              <a:rPr lang="en-US" sz="2200" i="1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200" i="1" spc="15" dirty="0">
                <a:latin typeface="Times New Roman"/>
                <a:cs typeface="Times New Roman"/>
              </a:rPr>
              <a:t>[not recurring at regular intervals]</a:t>
            </a:r>
            <a:endParaRPr sz="2200" dirty="0">
              <a:latin typeface="Times New Roman"/>
              <a:cs typeface="Times New Roman"/>
            </a:endParaRPr>
          </a:p>
          <a:p>
            <a:pPr marL="652780" marR="488315" lvl="1" indent="-247015" algn="just">
              <a:lnSpc>
                <a:spcPct val="100000"/>
              </a:lnSpc>
              <a:spcBef>
                <a:spcPts val="525"/>
              </a:spcBef>
              <a:buClr>
                <a:srgbClr val="0E6EC5"/>
              </a:buClr>
              <a:buSzPct val="84090"/>
              <a:buFont typeface="Arial"/>
              <a:buChar char=""/>
              <a:tabLst>
                <a:tab pos="653415" algn="l"/>
              </a:tabLst>
            </a:pPr>
            <a:r>
              <a:rPr sz="2200" spc="50" dirty="0">
                <a:latin typeface="Times New Roman"/>
                <a:cs typeface="Times New Roman"/>
              </a:rPr>
              <a:t>Aperiodic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events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that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tend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to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occur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Times New Roman"/>
                <a:cs typeface="Times New Roman"/>
              </a:rPr>
              <a:t>very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infrequently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are  </a:t>
            </a:r>
            <a:r>
              <a:rPr sz="2200" spc="50" dirty="0">
                <a:latin typeface="Times New Roman"/>
                <a:cs typeface="Times New Roman"/>
              </a:rPr>
              <a:t>called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i="1" spc="25" dirty="0">
                <a:solidFill>
                  <a:srgbClr val="C00000"/>
                </a:solidFill>
                <a:latin typeface="Times New Roman"/>
                <a:cs typeface="Times New Roman"/>
              </a:rPr>
              <a:t>sporadic</a:t>
            </a:r>
            <a:r>
              <a:rPr lang="en-US" sz="2200" i="1" spc="25" dirty="0">
                <a:latin typeface="Times New Roman"/>
                <a:cs typeface="Times New Roman"/>
              </a:rPr>
              <a:t> (recurring in scattered and irregular or unpredictable instances)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33578" y="1087077"/>
            <a:ext cx="8611362" cy="1279838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2900"/>
              </a:lnSpc>
            </a:pPr>
            <a:r>
              <a:rPr sz="2600" spc="50" dirty="0" smtClean="0">
                <a:latin typeface="Times New Roman"/>
                <a:cs typeface="Times New Roman"/>
              </a:rPr>
              <a:t>Event</a:t>
            </a:r>
            <a:endParaRPr sz="2600" dirty="0">
              <a:latin typeface="Times New Roman"/>
              <a:cs typeface="Times New Roman"/>
            </a:endParaRPr>
          </a:p>
          <a:p>
            <a:pPr marL="473709" marR="424815" algn="just">
              <a:lnSpc>
                <a:spcPct val="100000"/>
              </a:lnSpc>
              <a:spcBef>
                <a:spcPts val="585"/>
              </a:spcBef>
            </a:pP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Any 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occurrence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that </a:t>
            </a:r>
            <a:r>
              <a:rPr spc="-190" dirty="0">
                <a:solidFill>
                  <a:srgbClr val="C00000"/>
                </a:solidFill>
                <a:latin typeface="Arial"/>
                <a:cs typeface="Arial"/>
              </a:rPr>
              <a:t>causes </a:t>
            </a:r>
            <a:r>
              <a:rPr spc="-3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pc="-95" dirty="0">
                <a:solidFill>
                  <a:srgbClr val="C00000"/>
                </a:solidFill>
                <a:latin typeface="Arial"/>
                <a:cs typeface="Arial"/>
              </a:rPr>
              <a:t>program </a:t>
            </a:r>
            <a:r>
              <a:rPr spc="-65" dirty="0">
                <a:solidFill>
                  <a:srgbClr val="C00000"/>
                </a:solidFill>
                <a:latin typeface="Arial"/>
                <a:cs typeface="Arial"/>
              </a:rPr>
              <a:t>counter </a:t>
            </a:r>
            <a:r>
              <a:rPr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pc="-4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change  </a:t>
            </a:r>
            <a:r>
              <a:rPr spc="-80" dirty="0">
                <a:solidFill>
                  <a:srgbClr val="C00000"/>
                </a:solidFill>
                <a:latin typeface="Arial"/>
                <a:cs typeface="Arial"/>
              </a:rPr>
              <a:t>non-sequentially </a:t>
            </a:r>
            <a:r>
              <a:rPr spc="-125" dirty="0">
                <a:solidFill>
                  <a:srgbClr val="C00000"/>
                </a:solidFill>
                <a:latin typeface="Arial"/>
                <a:cs typeface="Arial"/>
              </a:rPr>
              <a:t>is 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considered </a:t>
            </a:r>
            <a:r>
              <a:rPr spc="-190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pc="-150" dirty="0">
                <a:solidFill>
                  <a:srgbClr val="C00000"/>
                </a:solidFill>
                <a:latin typeface="Arial"/>
                <a:cs typeface="Arial"/>
              </a:rPr>
              <a:t>change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pc="-40" dirty="0">
                <a:solidFill>
                  <a:srgbClr val="C00000"/>
                </a:solidFill>
                <a:latin typeface="Arial"/>
                <a:cs typeface="Arial"/>
              </a:rPr>
              <a:t>flow-of-control, </a:t>
            </a:r>
            <a:r>
              <a:rPr lang="en-US" spc="-4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10" dirty="0" smtClean="0">
                <a:solidFill>
                  <a:srgbClr val="C00000"/>
                </a:solidFill>
                <a:latin typeface="Arial"/>
                <a:cs typeface="Arial"/>
              </a:rPr>
              <a:t>and </a:t>
            </a:r>
            <a:r>
              <a:rPr spc="-70" dirty="0">
                <a:solidFill>
                  <a:srgbClr val="C00000"/>
                </a:solidFill>
                <a:latin typeface="Arial"/>
                <a:cs typeface="Arial"/>
              </a:rPr>
              <a:t>thus </a:t>
            </a:r>
            <a:r>
              <a:rPr lang="en-US" spc="-70" dirty="0" smtClean="0">
                <a:solidFill>
                  <a:srgbClr val="C00000"/>
                </a:solidFill>
                <a:latin typeface="Arial"/>
                <a:cs typeface="Arial"/>
              </a:rPr>
              <a:t>called </a:t>
            </a:r>
            <a:r>
              <a:rPr spc="-130" dirty="0" smtClean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pc="-215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80" dirty="0" smtClean="0">
                <a:solidFill>
                  <a:srgbClr val="C00000"/>
                </a:solidFill>
                <a:latin typeface="Arial"/>
                <a:cs typeface="Arial"/>
              </a:rPr>
              <a:t>event</a:t>
            </a:r>
            <a:r>
              <a:rPr lang="en-US" spc="-80" dirty="0" smtClean="0">
                <a:solidFill>
                  <a:srgbClr val="C00000"/>
                </a:solidFill>
                <a:latin typeface="Arial"/>
                <a:cs typeface="Arial"/>
              </a:rPr>
              <a:t>. For example decision block, invocation of procedures, methods </a:t>
            </a:r>
            <a:r>
              <a:rPr lang="en-US" spc="-80" dirty="0" err="1" smtClean="0">
                <a:solidFill>
                  <a:srgbClr val="C00000"/>
                </a:solidFill>
                <a:latin typeface="Arial"/>
                <a:cs typeface="Arial"/>
              </a:rPr>
              <a:t>etc</a:t>
            </a:r>
            <a:endParaRPr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828" y="115951"/>
            <a:ext cx="567309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Usual</a:t>
            </a:r>
            <a:r>
              <a:rPr spc="-325" dirty="0"/>
              <a:t> </a:t>
            </a:r>
            <a:r>
              <a:rPr spc="-180" dirty="0"/>
              <a:t>Misconceptions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8600" y="1066834"/>
            <a:ext cx="8859607" cy="534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spcBef>
                <a:spcPts val="10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synonymous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5" dirty="0">
                <a:solidFill>
                  <a:srgbClr val="006FC0"/>
                </a:solidFill>
                <a:latin typeface="Times New Roman"/>
                <a:cs typeface="Times New Roman"/>
              </a:rPr>
              <a:t>with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-25" dirty="0">
                <a:solidFill>
                  <a:srgbClr val="006FC0"/>
                </a:solidFill>
                <a:latin typeface="Times New Roman"/>
                <a:cs typeface="Times New Roman"/>
              </a:rPr>
              <a:t>“fast”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</a:t>
            </a:r>
            <a:endParaRPr sz="2200" kern="0" dirty="0">
              <a:latin typeface="Times New Roman"/>
              <a:cs typeface="Times New Roman"/>
            </a:endParaRPr>
          </a:p>
          <a:p>
            <a:pPr marL="748665" marR="45021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40" dirty="0">
                <a:latin typeface="Times New Roman"/>
                <a:cs typeface="Times New Roman"/>
              </a:rPr>
              <a:t>Many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100" dirty="0">
                <a:latin typeface="Times New Roman"/>
                <a:cs typeface="Times New Roman"/>
              </a:rPr>
              <a:t>(but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not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all)</a:t>
            </a:r>
            <a:r>
              <a:rPr sz="2200" kern="0" spc="-10" dirty="0">
                <a:latin typeface="Times New Roman"/>
                <a:cs typeface="Times New Roman"/>
              </a:rPr>
              <a:t> </a:t>
            </a:r>
            <a:r>
              <a:rPr sz="2200" kern="0" spc="90" dirty="0">
                <a:latin typeface="Times New Roman"/>
                <a:cs typeface="Times New Roman"/>
              </a:rPr>
              <a:t>hard</a:t>
            </a:r>
            <a:r>
              <a:rPr sz="2200" kern="0" spc="-2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real-time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systems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deal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with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deadlines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in</a:t>
            </a:r>
            <a:r>
              <a:rPr sz="2200" kern="0" spc="-4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80" dirty="0">
                <a:latin typeface="Times New Roman"/>
                <a:cs typeface="Times New Roman"/>
              </a:rPr>
              <a:t>tens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  </a:t>
            </a:r>
            <a:r>
              <a:rPr sz="2200" kern="0" spc="50" dirty="0">
                <a:latin typeface="Times New Roman"/>
                <a:cs typeface="Times New Roman"/>
              </a:rPr>
              <a:t>milliseconds</a:t>
            </a:r>
            <a:endParaRPr lang="en-US" sz="2200" kern="0" spc="50" dirty="0">
              <a:latin typeface="Times New Roman"/>
              <a:cs typeface="Times New Roman"/>
            </a:endParaRPr>
          </a:p>
          <a:p>
            <a:pPr marL="748665" marR="45021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endParaRPr sz="2200" kern="0" dirty="0">
              <a:latin typeface="Times New Roman"/>
              <a:cs typeface="Times New Roman"/>
            </a:endParaRPr>
          </a:p>
          <a:p>
            <a:pPr marL="355600" marR="596900" indent="-342900" algn="just">
              <a:spcBef>
                <a:spcPts val="44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There</a:t>
            </a:r>
            <a:r>
              <a:rPr sz="2200" kern="0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are</a:t>
            </a:r>
            <a:r>
              <a:rPr sz="2200" kern="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40" dirty="0">
                <a:solidFill>
                  <a:srgbClr val="006FC0"/>
                </a:solidFill>
                <a:latin typeface="Times New Roman"/>
                <a:cs typeface="Times New Roman"/>
              </a:rPr>
              <a:t>universal,</a:t>
            </a:r>
            <a:r>
              <a:rPr sz="2200" kern="0" spc="-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25" dirty="0">
                <a:solidFill>
                  <a:srgbClr val="006FC0"/>
                </a:solidFill>
                <a:latin typeface="Times New Roman"/>
                <a:cs typeface="Times New Roman"/>
              </a:rPr>
              <a:t>widely</a:t>
            </a:r>
            <a:r>
              <a:rPr sz="2200" kern="0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0" dirty="0">
                <a:solidFill>
                  <a:srgbClr val="006FC0"/>
                </a:solidFill>
                <a:latin typeface="Times New Roman"/>
                <a:cs typeface="Times New Roman"/>
              </a:rPr>
              <a:t>accepted</a:t>
            </a:r>
            <a:r>
              <a:rPr sz="2200" kern="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methodologies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30" dirty="0">
                <a:solidFill>
                  <a:srgbClr val="006FC0"/>
                </a:solidFill>
                <a:latin typeface="Times New Roman"/>
                <a:cs typeface="Times New Roman"/>
              </a:rPr>
              <a:t>for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systems  specification </a:t>
            </a:r>
            <a:r>
              <a:rPr sz="2200" kern="0" spc="110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200" kern="0" spc="-1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5" dirty="0">
                <a:solidFill>
                  <a:srgbClr val="006FC0"/>
                </a:solidFill>
                <a:latin typeface="Times New Roman"/>
                <a:cs typeface="Times New Roman"/>
              </a:rPr>
              <a:t>design</a:t>
            </a:r>
            <a:endParaRPr sz="2200" kern="0" dirty="0">
              <a:latin typeface="Times New Roman"/>
              <a:cs typeface="Times New Roman"/>
            </a:endParaRPr>
          </a:p>
          <a:p>
            <a:pPr marL="748665" lvl="1" indent="-342900" algn="just">
              <a:spcBef>
                <a:spcPts val="5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60" dirty="0">
                <a:latin typeface="Times New Roman"/>
                <a:cs typeface="Times New Roman"/>
              </a:rPr>
              <a:t>There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is</a:t>
            </a:r>
            <a:r>
              <a:rPr sz="2200" kern="0" spc="-60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still</a:t>
            </a:r>
            <a:r>
              <a:rPr sz="2200" kern="0" spc="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no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methodology</a:t>
            </a:r>
            <a:r>
              <a:rPr sz="2200" kern="0" spc="-105" dirty="0">
                <a:latin typeface="Times New Roman"/>
                <a:cs typeface="Times New Roman"/>
              </a:rPr>
              <a:t> </a:t>
            </a:r>
            <a:r>
              <a:rPr sz="2200" kern="0" spc="30" dirty="0">
                <a:latin typeface="Times New Roman"/>
                <a:cs typeface="Times New Roman"/>
              </a:rPr>
              <a:t>available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that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answers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</a:t>
            </a:r>
            <a:r>
              <a:rPr sz="2200" kern="0" spc="2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challenges</a:t>
            </a:r>
            <a:r>
              <a:rPr sz="2200" kern="0" spc="-105" dirty="0">
                <a:latin typeface="Times New Roman"/>
                <a:cs typeface="Times New Roman"/>
              </a:rPr>
              <a:t> </a:t>
            </a:r>
            <a:r>
              <a:rPr sz="2200" kern="0" spc="15" dirty="0">
                <a:latin typeface="Times New Roman"/>
                <a:cs typeface="Times New Roman"/>
              </a:rPr>
              <a:t>of</a:t>
            </a:r>
            <a:r>
              <a:rPr sz="2200" kern="0" spc="20" dirty="0">
                <a:latin typeface="Times New Roman"/>
                <a:cs typeface="Times New Roman"/>
              </a:rPr>
              <a:t> </a:t>
            </a:r>
            <a:r>
              <a:rPr sz="2200" kern="0" spc="50" dirty="0">
                <a:latin typeface="Times New Roman"/>
                <a:cs typeface="Times New Roman"/>
              </a:rPr>
              <a:t>real-</a:t>
            </a:r>
            <a:r>
              <a:rPr sz="2200" kern="0" spc="85" dirty="0">
                <a:latin typeface="Times New Roman"/>
                <a:cs typeface="Times New Roman"/>
              </a:rPr>
              <a:t>time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specification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design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3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70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time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25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for</a:t>
            </a:r>
            <a:r>
              <a:rPr sz="2200" kern="0" spc="-110" dirty="0">
                <a:latin typeface="Times New Roman"/>
                <a:cs typeface="Times New Roman"/>
              </a:rPr>
              <a:t> </a:t>
            </a:r>
            <a:r>
              <a:rPr sz="2200" kern="0" spc="25" dirty="0">
                <a:latin typeface="Times New Roman"/>
                <a:cs typeface="Times New Roman"/>
              </a:rPr>
              <a:t>all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applications</a:t>
            </a:r>
            <a:endParaRPr lang="en-US" sz="2200" kern="0" spc="60" dirty="0">
              <a:latin typeface="Times New Roman"/>
              <a:cs typeface="Times New Roman"/>
            </a:endParaRPr>
          </a:p>
          <a:p>
            <a:pPr marL="748665" lvl="1" indent="-342900" algn="just">
              <a:spcBef>
                <a:spcPts val="5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endParaRPr sz="2200" kern="0" dirty="0">
              <a:latin typeface="Times New Roman"/>
              <a:cs typeface="Times New Roman"/>
            </a:endParaRPr>
          </a:p>
          <a:p>
            <a:pPr marL="355600" marR="243840" indent="-342900" algn="just">
              <a:spcBef>
                <a:spcPts val="430"/>
              </a:spcBef>
              <a:buClr>
                <a:srgbClr val="0AD0D9"/>
              </a:buClr>
              <a:buSzPct val="94444"/>
              <a:buFont typeface="Wingdings" panose="05000000000000000000" pitchFamily="2" charset="2"/>
              <a:buChar char="Ø"/>
              <a:tabLst>
                <a:tab pos="287020" algn="l"/>
                <a:tab pos="287655" algn="l"/>
              </a:tabLst>
            </a:pP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There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15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2200" kern="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105" dirty="0">
                <a:solidFill>
                  <a:srgbClr val="006FC0"/>
                </a:solidFill>
                <a:latin typeface="Times New Roman"/>
                <a:cs typeface="Times New Roman"/>
              </a:rPr>
              <a:t>no</a:t>
            </a:r>
            <a:r>
              <a:rPr sz="2200" kern="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85" dirty="0">
                <a:solidFill>
                  <a:srgbClr val="006FC0"/>
                </a:solidFill>
                <a:latin typeface="Times New Roman"/>
                <a:cs typeface="Times New Roman"/>
              </a:rPr>
              <a:t>more</a:t>
            </a:r>
            <a:r>
              <a:rPr sz="2200" kern="0" spc="-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200" kern="0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95" dirty="0">
                <a:solidFill>
                  <a:srgbClr val="006FC0"/>
                </a:solidFill>
                <a:latin typeface="Times New Roman"/>
                <a:cs typeface="Times New Roman"/>
              </a:rPr>
              <a:t>need</a:t>
            </a:r>
            <a:r>
              <a:rPr sz="2200" kern="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90" dirty="0">
                <a:solidFill>
                  <a:srgbClr val="006FC0"/>
                </a:solidFill>
                <a:latin typeface="Times New Roman"/>
                <a:cs typeface="Times New Roman"/>
              </a:rPr>
              <a:t>to</a:t>
            </a:r>
            <a:r>
              <a:rPr sz="2200" kern="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build</a:t>
            </a:r>
            <a:r>
              <a:rPr sz="2200" kern="0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200" kern="0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real-time</a:t>
            </a:r>
            <a:r>
              <a:rPr sz="2200" kern="0" spc="-9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operating</a:t>
            </a:r>
            <a:r>
              <a:rPr sz="2200" kern="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50" dirty="0">
                <a:solidFill>
                  <a:srgbClr val="006FC0"/>
                </a:solidFill>
                <a:latin typeface="Times New Roman"/>
                <a:cs typeface="Times New Roman"/>
              </a:rPr>
              <a:t>system,</a:t>
            </a:r>
            <a:r>
              <a:rPr sz="2200" kern="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65" dirty="0">
                <a:solidFill>
                  <a:srgbClr val="006FC0"/>
                </a:solidFill>
                <a:latin typeface="Times New Roman"/>
                <a:cs typeface="Times New Roman"/>
              </a:rPr>
              <a:t>because</a:t>
            </a:r>
            <a:r>
              <a:rPr sz="2200" kern="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70" dirty="0">
                <a:solidFill>
                  <a:srgbClr val="006FC0"/>
                </a:solidFill>
                <a:latin typeface="Times New Roman"/>
                <a:cs typeface="Times New Roman"/>
              </a:rPr>
              <a:t>many  </a:t>
            </a:r>
            <a:r>
              <a:rPr sz="2200" kern="0" spc="60" dirty="0">
                <a:solidFill>
                  <a:srgbClr val="006FC0"/>
                </a:solidFill>
                <a:latin typeface="Times New Roman"/>
                <a:cs typeface="Times New Roman"/>
              </a:rPr>
              <a:t>commercial </a:t>
            </a:r>
            <a:r>
              <a:rPr sz="2200" kern="0" spc="80" dirty="0">
                <a:solidFill>
                  <a:srgbClr val="006FC0"/>
                </a:solidFill>
                <a:latin typeface="Times New Roman"/>
                <a:cs typeface="Times New Roman"/>
              </a:rPr>
              <a:t>products</a:t>
            </a:r>
            <a:r>
              <a:rPr sz="2200" kern="0" spc="-1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kern="0" spc="40" dirty="0">
                <a:solidFill>
                  <a:srgbClr val="006FC0"/>
                </a:solidFill>
                <a:latin typeface="Times New Roman"/>
                <a:cs typeface="Times New Roman"/>
              </a:rPr>
              <a:t>exist</a:t>
            </a:r>
            <a:endParaRPr sz="2200" kern="0" dirty="0">
              <a:latin typeface="Times New Roman"/>
              <a:cs typeface="Times New Roman"/>
            </a:endParaRPr>
          </a:p>
          <a:p>
            <a:pPr marL="748665" marR="192405" lvl="1" indent="-342900" algn="just">
              <a:spcBef>
                <a:spcPts val="400"/>
              </a:spcBef>
              <a:buClr>
                <a:srgbClr val="0E6EC5"/>
              </a:buClr>
              <a:buSzPct val="85294"/>
              <a:buFont typeface="Wingdings" panose="05000000000000000000" pitchFamily="2" charset="2"/>
              <a:buChar char="Ø"/>
              <a:tabLst>
                <a:tab pos="652780" algn="l"/>
                <a:tab pos="653415" algn="l"/>
              </a:tabLst>
            </a:pPr>
            <a:r>
              <a:rPr sz="2200" kern="0" spc="55" dirty="0">
                <a:latin typeface="Times New Roman"/>
                <a:cs typeface="Times New Roman"/>
              </a:rPr>
              <a:t>Commercial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solutions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have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certainly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80" dirty="0">
                <a:latin typeface="Times New Roman"/>
                <a:cs typeface="Times New Roman"/>
              </a:rPr>
              <a:t>their</a:t>
            </a:r>
            <a:r>
              <a:rPr sz="2200" kern="0" spc="350" dirty="0">
                <a:latin typeface="Times New Roman"/>
                <a:cs typeface="Times New Roman"/>
              </a:rPr>
              <a:t> </a:t>
            </a:r>
            <a:r>
              <a:rPr sz="2200" kern="0" spc="35" dirty="0">
                <a:latin typeface="Times New Roman"/>
                <a:cs typeface="Times New Roman"/>
              </a:rPr>
              <a:t>place,</a:t>
            </a:r>
            <a:r>
              <a:rPr sz="2200" kern="0" spc="-5" dirty="0">
                <a:latin typeface="Times New Roman"/>
                <a:cs typeface="Times New Roman"/>
              </a:rPr>
              <a:t> </a:t>
            </a:r>
            <a:r>
              <a:rPr sz="2200" kern="0" spc="110" dirty="0">
                <a:latin typeface="Times New Roman"/>
                <a:cs typeface="Times New Roman"/>
              </a:rPr>
              <a:t>but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choosing</a:t>
            </a:r>
            <a:r>
              <a:rPr sz="2200" kern="0" spc="-25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when</a:t>
            </a:r>
            <a:r>
              <a:rPr sz="2200" kern="0" spc="-55" dirty="0">
                <a:latin typeface="Times New Roman"/>
                <a:cs typeface="Times New Roman"/>
              </a:rPr>
              <a:t> </a:t>
            </a:r>
            <a:r>
              <a:rPr sz="2200" kern="0" spc="85" dirty="0">
                <a:latin typeface="Times New Roman"/>
                <a:cs typeface="Times New Roman"/>
              </a:rPr>
              <a:t>to</a:t>
            </a:r>
            <a:r>
              <a:rPr sz="2200" kern="0" spc="-70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use</a:t>
            </a:r>
            <a:r>
              <a:rPr sz="2200" kern="0" spc="-90" dirty="0">
                <a:latin typeface="Times New Roman"/>
                <a:cs typeface="Times New Roman"/>
              </a:rPr>
              <a:t> </a:t>
            </a:r>
            <a:r>
              <a:rPr sz="2200" kern="0" spc="100" dirty="0">
                <a:latin typeface="Times New Roman"/>
                <a:cs typeface="Times New Roman"/>
              </a:rPr>
              <a:t>an  </a:t>
            </a:r>
            <a:r>
              <a:rPr sz="2200" kern="0" spc="40" dirty="0">
                <a:latin typeface="Times New Roman"/>
                <a:cs typeface="Times New Roman"/>
              </a:rPr>
              <a:t>off-the-shelf</a:t>
            </a:r>
            <a:r>
              <a:rPr sz="2200" kern="0" spc="-10" dirty="0">
                <a:latin typeface="Times New Roman"/>
                <a:cs typeface="Times New Roman"/>
              </a:rPr>
              <a:t> </a:t>
            </a:r>
            <a:r>
              <a:rPr sz="2200" kern="0" spc="70" dirty="0">
                <a:latin typeface="Times New Roman"/>
                <a:cs typeface="Times New Roman"/>
              </a:rPr>
              <a:t>solution</a:t>
            </a:r>
            <a:r>
              <a:rPr sz="2200" kern="0" spc="-7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and</a:t>
            </a:r>
            <a:r>
              <a:rPr sz="2200" kern="0" spc="-45" dirty="0">
                <a:latin typeface="Times New Roman"/>
                <a:cs typeface="Times New Roman"/>
              </a:rPr>
              <a:t> </a:t>
            </a:r>
            <a:r>
              <a:rPr sz="2200" kern="0" spc="60" dirty="0">
                <a:latin typeface="Times New Roman"/>
                <a:cs typeface="Times New Roman"/>
              </a:rPr>
              <a:t>choosing</a:t>
            </a:r>
            <a:r>
              <a:rPr sz="2200" kern="0" spc="-15" dirty="0">
                <a:latin typeface="Times New Roman"/>
                <a:cs typeface="Times New Roman"/>
              </a:rPr>
              <a:t> </a:t>
            </a:r>
            <a:r>
              <a:rPr sz="2200" kern="0" spc="105" dirty="0">
                <a:latin typeface="Times New Roman"/>
                <a:cs typeface="Times New Roman"/>
              </a:rPr>
              <a:t>the</a:t>
            </a:r>
            <a:r>
              <a:rPr sz="2200" kern="0" spc="-65" dirty="0">
                <a:latin typeface="Times New Roman"/>
                <a:cs typeface="Times New Roman"/>
              </a:rPr>
              <a:t> </a:t>
            </a:r>
            <a:r>
              <a:rPr sz="2200" kern="0" spc="65" dirty="0">
                <a:latin typeface="Times New Roman"/>
                <a:cs typeface="Times New Roman"/>
              </a:rPr>
              <a:t>right</a:t>
            </a:r>
            <a:r>
              <a:rPr sz="2200" kern="0" spc="-80" dirty="0">
                <a:latin typeface="Times New Roman"/>
                <a:cs typeface="Times New Roman"/>
              </a:rPr>
              <a:t> </a:t>
            </a:r>
            <a:r>
              <a:rPr sz="2200" kern="0" spc="90" dirty="0">
                <a:latin typeface="Times New Roman"/>
                <a:cs typeface="Times New Roman"/>
              </a:rPr>
              <a:t>one</a:t>
            </a:r>
            <a:r>
              <a:rPr sz="2200" kern="0" spc="-100" dirty="0">
                <a:latin typeface="Times New Roman"/>
                <a:cs typeface="Times New Roman"/>
              </a:rPr>
              <a:t> </a:t>
            </a:r>
            <a:r>
              <a:rPr sz="2200" kern="0" spc="55" dirty="0">
                <a:latin typeface="Times New Roman"/>
                <a:cs typeface="Times New Roman"/>
              </a:rPr>
              <a:t>are</a:t>
            </a:r>
            <a:r>
              <a:rPr sz="2200" kern="0" spc="-85" dirty="0">
                <a:latin typeface="Times New Roman"/>
                <a:cs typeface="Times New Roman"/>
              </a:rPr>
              <a:t> </a:t>
            </a:r>
            <a:r>
              <a:rPr sz="2200" kern="0" spc="75" dirty="0">
                <a:latin typeface="Times New Roman"/>
                <a:cs typeface="Times New Roman"/>
              </a:rPr>
              <a:t>continuing</a:t>
            </a:r>
            <a:r>
              <a:rPr sz="2200" kern="0" spc="-50" dirty="0">
                <a:latin typeface="Times New Roman"/>
                <a:cs typeface="Times New Roman"/>
              </a:rPr>
              <a:t> </a:t>
            </a:r>
            <a:r>
              <a:rPr sz="2200" kern="0" spc="45" dirty="0">
                <a:latin typeface="Times New Roman"/>
                <a:cs typeface="Times New Roman"/>
              </a:rPr>
              <a:t>challenges</a:t>
            </a:r>
            <a:endParaRPr sz="2200" kern="0" dirty="0">
              <a:latin typeface="Times New Roman"/>
              <a:cs typeface="Times New Roman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905127"/>
            <a:ext cx="8072119" cy="415498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3600" dirty="0" smtClean="0"/>
              <a:t>Introduction to Real Time systems 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Types of Real time systems</a:t>
            </a:r>
          </a:p>
          <a:p>
            <a:pPr marL="342900" indent="-342900">
              <a:buFontTx/>
              <a:buAutoNum type="arabicPeriod"/>
            </a:pPr>
            <a:r>
              <a:rPr lang="en-US" sz="3600" dirty="0"/>
              <a:t>Applications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Need of Real Time Operating systems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Taxonomy of events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Misconceptions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solidFill>
                  <a:schemeClr val="tx2"/>
                </a:solidFill>
              </a:rPr>
              <a:t>Reference: Lec1_RTS.pdf sent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99" y="457200"/>
            <a:ext cx="8255000" cy="492443"/>
          </a:xfrm>
        </p:spPr>
        <p:txBody>
          <a:bodyPr/>
          <a:lstStyle/>
          <a:p>
            <a:r>
              <a:rPr lang="en-US" sz="3200" dirty="0" smtClean="0"/>
              <a:t>Overview of the Real Time operating system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61732"/>
            <a:ext cx="8072119" cy="47089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Operating systems itself is a vast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Topics Covered will give a glimpse of 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outcomes of these topics : Students should be</a:t>
            </a:r>
          </a:p>
          <a:p>
            <a:endParaRPr lang="en-US" dirty="0" smtClean="0"/>
          </a:p>
          <a:p>
            <a:r>
              <a:rPr lang="en-US" dirty="0" smtClean="0"/>
              <a:t>1. Able to understand the fundamental concepts of real time operating systems</a:t>
            </a:r>
          </a:p>
          <a:p>
            <a:r>
              <a:rPr lang="en-US" dirty="0" smtClean="0"/>
              <a:t>2. Apply the knowledge to understand modern operating system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 Books and the materials attached will clear your concept along with the </a:t>
            </a:r>
            <a:r>
              <a:rPr lang="en-US" dirty="0" err="1" smtClean="0"/>
              <a:t>ppts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of the content has been collected from the reference books mentioned in the next slide and </a:t>
            </a:r>
            <a:r>
              <a:rPr lang="en-US" dirty="0" err="1" smtClean="0"/>
              <a:t>nptel</a:t>
            </a:r>
            <a:r>
              <a:rPr lang="en-US" dirty="0" smtClean="0"/>
              <a:t> videos by Dr. </a:t>
            </a:r>
            <a:r>
              <a:rPr lang="en-US" dirty="0" err="1" smtClean="0"/>
              <a:t>Rajib</a:t>
            </a:r>
            <a:r>
              <a:rPr lang="en-US" dirty="0" smtClean="0"/>
              <a:t> Mall – Author of the second reference book</a:t>
            </a:r>
          </a:p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 smtClean="0">
                <a:hlinkClick r:id="rId4"/>
              </a:rPr>
              <a:t>freevideolectures.com/course/3049/real-time-systems/2</a:t>
            </a:r>
            <a:r>
              <a:rPr lang="en-US" u="sng" dirty="0" smtClean="0"/>
              <a:t> </a:t>
            </a:r>
          </a:p>
          <a:p>
            <a:r>
              <a:rPr lang="en-US" dirty="0" smtClean="0"/>
              <a:t>you can browse through other lectures using the same link for modules 3,4,5,6,8,9,10,13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89" y="228600"/>
            <a:ext cx="8255000" cy="615553"/>
          </a:xfrm>
        </p:spPr>
        <p:txBody>
          <a:bodyPr/>
          <a:lstStyle/>
          <a:p>
            <a:r>
              <a:rPr lang="en-US" sz="4000" dirty="0" smtClean="0"/>
              <a:t>Reference Books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26" y="844153"/>
            <a:ext cx="8819374" cy="276998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3600" dirty="0" smtClean="0"/>
              <a:t>Phillip </a:t>
            </a:r>
            <a:r>
              <a:rPr lang="en-US" sz="3600" dirty="0"/>
              <a:t>A </a:t>
            </a:r>
            <a:r>
              <a:rPr lang="en-US" sz="3600" dirty="0" err="1"/>
              <a:t>Laplante</a:t>
            </a:r>
            <a:r>
              <a:rPr lang="en-US" sz="3600" dirty="0"/>
              <a:t>, </a:t>
            </a:r>
            <a:r>
              <a:rPr lang="en-US" sz="3600" dirty="0" err="1"/>
              <a:t>Seppo</a:t>
            </a:r>
            <a:r>
              <a:rPr lang="en-US" sz="3600" dirty="0"/>
              <a:t> J </a:t>
            </a:r>
            <a:r>
              <a:rPr lang="en-US" sz="3600" dirty="0" err="1"/>
              <a:t>Ovaska</a:t>
            </a:r>
            <a:r>
              <a:rPr lang="en-US" sz="3600" dirty="0"/>
              <a:t>, Real time systems design and analysis 4(e), </a:t>
            </a:r>
            <a:r>
              <a:rPr lang="en-US" sz="3600" dirty="0" smtClean="0"/>
              <a:t>Wiley,2013</a:t>
            </a:r>
          </a:p>
          <a:p>
            <a:pPr marL="342900" indent="-342900">
              <a:buAutoNum type="arabicPeriod"/>
            </a:pPr>
            <a:r>
              <a:rPr lang="en-US" sz="3600" dirty="0" err="1"/>
              <a:t>Rajib</a:t>
            </a:r>
            <a:r>
              <a:rPr lang="en-US" sz="3600" dirty="0"/>
              <a:t> Mall, Real time systems: Theory and Practice 2(e), Pearson, 2009</a:t>
            </a:r>
            <a:r>
              <a:rPr lang="en-US" sz="36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Jane Liu, Real time Systems, Pearson, 2000</a:t>
            </a:r>
            <a:endParaRPr lang="en-US" sz="36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7687309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 smtClean="0"/>
              <a:t>Definition: </a:t>
            </a:r>
            <a:r>
              <a:rPr spc="-310" dirty="0"/>
              <a:t>Real-Time</a:t>
            </a:r>
            <a:r>
              <a:rPr spc="-509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9779" y="3885490"/>
            <a:ext cx="8208645" cy="1115690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257175" algn="just">
              <a:lnSpc>
                <a:spcPts val="2900"/>
              </a:lnSpc>
            </a:pPr>
            <a:r>
              <a:rPr sz="26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6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sz="2600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 response-time </a:t>
            </a:r>
            <a:r>
              <a:rPr sz="26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sz="2600" spc="-5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 consequences, </a:t>
            </a:r>
            <a:r>
              <a:rPr sz="2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sz="26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780" y="5105400"/>
            <a:ext cx="8208645" cy="795731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635" rIns="0" bIns="0" rtlCol="0">
            <a:spAutoFit/>
          </a:bodyPr>
          <a:lstStyle/>
          <a:p>
            <a:pPr marL="141605" marR="89535" indent="-45720" algn="just">
              <a:lnSpc>
                <a:spcPts val="3120"/>
              </a:lnSpc>
              <a:spcBef>
                <a:spcPts val="5"/>
              </a:spcBef>
            </a:pPr>
            <a:r>
              <a:rPr sz="26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sz="2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whose </a:t>
            </a:r>
            <a:r>
              <a:rPr sz="26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sz="26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600" spc="-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 </a:t>
            </a:r>
            <a:r>
              <a:rPr sz="2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sz="26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6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sz="2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6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526" y="2037159"/>
            <a:ext cx="8376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Real time</a:t>
            </a:r>
            <a:r>
              <a:rPr lang="en-US" sz="2000" dirty="0" smtClean="0"/>
              <a:t>: It is a </a:t>
            </a:r>
            <a:r>
              <a:rPr lang="en-US" sz="2000" b="1" dirty="0" smtClean="0"/>
              <a:t>quantitative notion </a:t>
            </a:r>
            <a:r>
              <a:rPr lang="en-US" sz="2000" dirty="0" smtClean="0"/>
              <a:t>of time measured using a physical clock</a:t>
            </a:r>
          </a:p>
          <a:p>
            <a:r>
              <a:rPr lang="en-US" sz="2000" dirty="0" smtClean="0"/>
              <a:t>Example: After some event occurs the corresponding action must be completed within 10msec</a:t>
            </a:r>
          </a:p>
          <a:p>
            <a:r>
              <a:rPr lang="en-US" sz="2000" dirty="0" smtClean="0"/>
              <a:t>In contrast, a qualitative notion of time can be expressed using after, before  sometime, eventually </a:t>
            </a:r>
            <a:r>
              <a:rPr lang="en-US" sz="2000" dirty="0" err="1" smtClean="0"/>
              <a:t>etc</a:t>
            </a:r>
            <a:endParaRPr lang="en-US" sz="2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59" y="228600"/>
            <a:ext cx="8255000" cy="769441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471" y="998041"/>
            <a:ext cx="8072119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Real time:</a:t>
            </a:r>
          </a:p>
          <a:p>
            <a:r>
              <a:rPr lang="en-US" sz="3200" dirty="0"/>
              <a:t>     At least tasks have real time constraints, e.g., </a:t>
            </a:r>
            <a:r>
              <a:rPr lang="en-US" sz="3200" dirty="0" smtClean="0"/>
              <a:t>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deadlines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Correctness Criterion: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Results should be logically correct and also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within the stipulated time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59" y="228600"/>
            <a:ext cx="8255000" cy="677108"/>
          </a:xfrm>
        </p:spPr>
        <p:txBody>
          <a:bodyPr/>
          <a:lstStyle/>
          <a:p>
            <a:r>
              <a:rPr lang="en-US" sz="4400" dirty="0" smtClean="0"/>
              <a:t>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528" y="905709"/>
            <a:ext cx="8072119" cy="70173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Time </a:t>
            </a:r>
            <a:r>
              <a:rPr lang="en-US" sz="2800" dirty="0" smtClean="0">
                <a:solidFill>
                  <a:srgbClr val="C00000"/>
                </a:solidFill>
              </a:rPr>
              <a:t>Constraints </a:t>
            </a:r>
            <a:r>
              <a:rPr lang="en-US" sz="2800" dirty="0" smtClean="0"/>
              <a:t>– deadlines associated with tasks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Embedded </a:t>
            </a:r>
            <a:r>
              <a:rPr lang="en-US" sz="2800" dirty="0" smtClean="0"/>
              <a:t>– physically embedded in its environment and often controls it 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Safety Critical</a:t>
            </a:r>
            <a:r>
              <a:rPr lang="en-US" sz="2800" dirty="0" smtClean="0"/>
              <a:t> – it should be highly reliable and should not cause extensive damages if it fails 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Concurrent</a:t>
            </a:r>
            <a:r>
              <a:rPr lang="en-US" sz="2800" dirty="0" smtClean="0"/>
              <a:t> – needs to respond to several independent events within very short and strict time bounds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Reactive</a:t>
            </a:r>
            <a:r>
              <a:rPr lang="en-US" sz="2800" dirty="0" smtClean="0"/>
              <a:t> – in which on-going interaction between the computer and the environment is maintained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638492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Definition: </a:t>
            </a:r>
            <a:r>
              <a:rPr spc="-275" dirty="0"/>
              <a:t>Failed</a:t>
            </a:r>
            <a:r>
              <a:rPr spc="-550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1988820"/>
            <a:ext cx="8280400" cy="1224280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10795" rIns="0" bIns="0" rtlCol="0">
            <a:spAutoFit/>
          </a:bodyPr>
          <a:lstStyle/>
          <a:p>
            <a:pPr marL="242570" marR="200660" indent="-2540" algn="ctr">
              <a:lnSpc>
                <a:spcPct val="100000"/>
              </a:lnSpc>
              <a:spcBef>
                <a:spcPts val="85"/>
              </a:spcBef>
            </a:pPr>
            <a:r>
              <a:rPr sz="2600" spc="-229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65" dirty="0">
                <a:solidFill>
                  <a:srgbClr val="FF0000"/>
                </a:solidFill>
                <a:latin typeface="Arial"/>
                <a:cs typeface="Arial"/>
              </a:rPr>
              <a:t>failed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600" spc="-100" dirty="0">
                <a:solidFill>
                  <a:srgbClr val="FF0000"/>
                </a:solidFill>
                <a:latin typeface="Arial"/>
                <a:cs typeface="Arial"/>
              </a:rPr>
              <a:t>satisfy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sz="26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600" spc="-3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more 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stipulated</a:t>
            </a:r>
            <a:r>
              <a:rPr sz="2600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6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requirements 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specification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257" y="3730244"/>
            <a:ext cx="782891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2600" spc="90" dirty="0">
                <a:latin typeface="Times New Roman"/>
                <a:cs typeface="Times New Roman"/>
              </a:rPr>
              <a:t>Hence, </a:t>
            </a:r>
            <a:r>
              <a:rPr sz="2600" spc="75" dirty="0">
                <a:latin typeface="Times New Roman"/>
                <a:cs typeface="Times New Roman"/>
              </a:rPr>
              <a:t>rigorous specification </a:t>
            </a:r>
            <a:r>
              <a:rPr sz="2600" spc="20" dirty="0">
                <a:latin typeface="Times New Roman"/>
                <a:cs typeface="Times New Roman"/>
              </a:rPr>
              <a:t>of </a:t>
            </a:r>
            <a:r>
              <a:rPr sz="2600" spc="160" dirty="0">
                <a:latin typeface="Times New Roman"/>
                <a:cs typeface="Times New Roman"/>
              </a:rPr>
              <a:t>the </a:t>
            </a:r>
            <a:r>
              <a:rPr sz="2600" spc="80" dirty="0">
                <a:latin typeface="Times New Roman"/>
                <a:cs typeface="Times New Roman"/>
              </a:rPr>
              <a:t>system  operating </a:t>
            </a:r>
            <a:r>
              <a:rPr sz="2600" spc="75" dirty="0">
                <a:latin typeface="Times New Roman"/>
                <a:cs typeface="Times New Roman"/>
              </a:rPr>
              <a:t>criteria, </a:t>
            </a:r>
            <a:r>
              <a:rPr sz="2600" spc="90" dirty="0">
                <a:latin typeface="Times New Roman"/>
                <a:cs typeface="Times New Roman"/>
              </a:rPr>
              <a:t>including </a:t>
            </a:r>
            <a:r>
              <a:rPr sz="2600" spc="110" dirty="0">
                <a:latin typeface="Times New Roman"/>
                <a:cs typeface="Times New Roman"/>
              </a:rPr>
              <a:t>timing </a:t>
            </a:r>
            <a:r>
              <a:rPr sz="2600" spc="95" dirty="0">
                <a:latin typeface="Times New Roman"/>
                <a:cs typeface="Times New Roman"/>
              </a:rPr>
              <a:t>constraints, </a:t>
            </a:r>
            <a:r>
              <a:rPr sz="2600" spc="25" dirty="0">
                <a:latin typeface="Times New Roman"/>
                <a:cs typeface="Times New Roman"/>
              </a:rPr>
              <a:t>is  </a:t>
            </a:r>
            <a:r>
              <a:rPr sz="2600" spc="75" dirty="0">
                <a:latin typeface="Times New Roman"/>
                <a:cs typeface="Times New Roman"/>
              </a:rPr>
              <a:t>necessary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764667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Definition: </a:t>
            </a:r>
            <a:r>
              <a:rPr spc="-290" dirty="0"/>
              <a:t>Embedded</a:t>
            </a:r>
            <a:r>
              <a:rPr spc="-535" dirty="0"/>
              <a:t> </a:t>
            </a:r>
            <a:r>
              <a:rPr spc="-370" dirty="0"/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7868" y="1988820"/>
            <a:ext cx="8208645" cy="1656714"/>
          </a:xfrm>
          <a:prstGeom prst="rect">
            <a:avLst/>
          </a:prstGeom>
          <a:solidFill>
            <a:srgbClr val="C7E2FA"/>
          </a:solidFill>
        </p:spPr>
        <p:txBody>
          <a:bodyPr vert="horz" wrap="square" lIns="0" tIns="0" rIns="0" bIns="0" rtlCol="0">
            <a:spAutoFit/>
          </a:bodyPr>
          <a:lstStyle/>
          <a:p>
            <a:pPr marL="294005">
              <a:lnSpc>
                <a:spcPts val="2900"/>
              </a:lnSpc>
            </a:pP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An </a:t>
            </a:r>
            <a:r>
              <a:rPr sz="2600" spc="-110" dirty="0">
                <a:solidFill>
                  <a:srgbClr val="FF0000"/>
                </a:solidFill>
                <a:latin typeface="Arial"/>
                <a:cs typeface="Arial"/>
              </a:rPr>
              <a:t>embedded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600" spc="-85" dirty="0">
                <a:solidFill>
                  <a:srgbClr val="FF0000"/>
                </a:solidFill>
                <a:latin typeface="Arial"/>
                <a:cs typeface="Arial"/>
              </a:rPr>
              <a:t>containing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sz="2600" spc="-2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60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endParaRPr sz="2600" dirty="0">
              <a:latin typeface="Arial"/>
              <a:cs typeface="Arial"/>
            </a:endParaRPr>
          </a:p>
          <a:p>
            <a:pPr marL="214629" marR="210185" indent="-1905" algn="ctr">
              <a:lnSpc>
                <a:spcPct val="100000"/>
              </a:lnSpc>
            </a:pPr>
            <a:r>
              <a:rPr sz="2600" spc="-100" dirty="0">
                <a:solidFill>
                  <a:srgbClr val="FF0000"/>
                </a:solidFill>
                <a:latin typeface="Arial"/>
                <a:cs typeface="Arial"/>
              </a:rPr>
              <a:t>computers </a:t>
            </a:r>
            <a:r>
              <a:rPr sz="2600" spc="-40" dirty="0">
                <a:solidFill>
                  <a:srgbClr val="FF0000"/>
                </a:solidFill>
                <a:latin typeface="Arial"/>
                <a:cs typeface="Arial"/>
              </a:rPr>
              <a:t>(or 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processors) </a:t>
            </a:r>
            <a:r>
              <a:rPr sz="2600" spc="-125" dirty="0">
                <a:solidFill>
                  <a:srgbClr val="FF0000"/>
                </a:solidFill>
                <a:latin typeface="Arial"/>
                <a:cs typeface="Arial"/>
              </a:rPr>
              <a:t>having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600" spc="-70" dirty="0">
                <a:solidFill>
                  <a:srgbClr val="FF0000"/>
                </a:solidFill>
                <a:latin typeface="Arial"/>
                <a:cs typeface="Arial"/>
              </a:rPr>
              <a:t>central </a:t>
            </a:r>
            <a:r>
              <a:rPr sz="2600" spc="-55" dirty="0">
                <a:solidFill>
                  <a:srgbClr val="FF0000"/>
                </a:solidFill>
                <a:latin typeface="Arial"/>
                <a:cs typeface="Arial"/>
              </a:rPr>
              <a:t>role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in the  </a:t>
            </a:r>
            <a:r>
              <a:rPr sz="2600" spc="-35" dirty="0">
                <a:solidFill>
                  <a:srgbClr val="FF0000"/>
                </a:solidFill>
                <a:latin typeface="Arial"/>
                <a:cs typeface="Arial"/>
              </a:rPr>
              <a:t>functionality</a:t>
            </a:r>
            <a:r>
              <a:rPr sz="26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system,</a:t>
            </a:r>
            <a:r>
              <a:rPr sz="26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sz="2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6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600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FF0000"/>
                </a:solidFill>
                <a:latin typeface="Arial"/>
                <a:cs typeface="Arial"/>
              </a:rPr>
              <a:t>explicitly  </a:t>
            </a:r>
            <a:r>
              <a:rPr sz="2600" spc="-105" dirty="0">
                <a:solidFill>
                  <a:srgbClr val="FF0000"/>
                </a:solidFill>
                <a:latin typeface="Arial"/>
                <a:cs typeface="Arial"/>
              </a:rPr>
              <a:t>called </a:t>
            </a:r>
            <a:r>
              <a:rPr sz="2600" spc="-2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6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FF0000"/>
                </a:solidFill>
                <a:latin typeface="Arial"/>
                <a:cs typeface="Arial"/>
              </a:rPr>
              <a:t>computer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667" y="3988169"/>
            <a:ext cx="8610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3290" indent="-342900" algn="just">
              <a:lnSpc>
                <a:spcPct val="100000"/>
              </a:lnSpc>
              <a:spcBef>
                <a:spcPts val="10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real-time system may be embedded or non</a:t>
            </a:r>
            <a:r>
              <a:rPr lang="en-US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marL="355600" indent="-3429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is always </a:t>
            </a:r>
            <a:r>
              <a:rPr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reactive</a:t>
            </a:r>
            <a:r>
              <a:rPr lang="en-US"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T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scheduling is driven by ongoing interaction </a:t>
            </a:r>
            <a:r>
              <a:rPr lang="en-US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US" sz="22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lang="en-US" sz="2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: timing aspects, memory management, networking, interfacing of wide range of I/O devices, scheduling, power management</a:t>
            </a:r>
            <a:endParaRPr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2145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-53097"/>
            <a:ext cx="9088207" cy="1020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71439" y="-381771"/>
            <a:ext cx="9145590" cy="901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048" y="634588"/>
            <a:ext cx="604456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45" dirty="0"/>
              <a:t>Degrees </a:t>
            </a:r>
            <a:r>
              <a:rPr spc="-5" dirty="0"/>
              <a:t>of</a:t>
            </a:r>
            <a:r>
              <a:rPr spc="-254" dirty="0"/>
              <a:t> </a:t>
            </a:r>
            <a:r>
              <a:rPr spc="-180" dirty="0"/>
              <a:t>“Real-Time”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047" y="1537791"/>
            <a:ext cx="8869103" cy="40010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72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All practical systems are ultimately real-time systems</a:t>
            </a:r>
          </a:p>
          <a:p>
            <a:pPr marL="469900" marR="556895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Even a batch-oriented system—for example, grade  processing at the end of a semester—is real-time</a:t>
            </a:r>
          </a:p>
          <a:p>
            <a:pPr marL="469900" marR="5080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Although the system may have response times of days,  it must respond within a certain time</a:t>
            </a:r>
          </a:p>
          <a:p>
            <a:pPr marL="469900" marR="394335" indent="-457200" algn="just">
              <a:lnSpc>
                <a:spcPct val="100000"/>
              </a:lnSpc>
              <a:spcBef>
                <a:spcPts val="625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Even a word-processing program should respond to  commands within a reasonable amount of time</a:t>
            </a:r>
          </a:p>
          <a:p>
            <a:pPr marL="469900" marR="545465" indent="-457200" algn="just">
              <a:lnSpc>
                <a:spcPct val="100000"/>
              </a:lnSpc>
              <a:spcBef>
                <a:spcPts val="630"/>
              </a:spcBef>
              <a:buSzPct val="94230"/>
              <a:buFont typeface="Wingdings" panose="05000000000000000000" pitchFamily="2" charset="2"/>
              <a:buChar char="Ø"/>
              <a:tabLst>
                <a:tab pos="287655" algn="l"/>
              </a:tabLst>
            </a:pPr>
            <a:r>
              <a:rPr sz="2600" kern="0" dirty="0">
                <a:latin typeface="Times New Roman"/>
                <a:cs typeface="Times New Roman"/>
              </a:rPr>
              <a:t>Most of the literature refers to such systems as soft  real-time systems</a:t>
            </a: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</TotalTime>
  <Words>981</Words>
  <Application>Microsoft Office PowerPoint</Application>
  <PresentationFormat>On-screen Show (4:3)</PresentationFormat>
  <Paragraphs>122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Introduction to Real Time Operating Systems</vt:lpstr>
      <vt:lpstr>Overview of the Real Time operating system</vt:lpstr>
      <vt:lpstr>Reference Books</vt:lpstr>
      <vt:lpstr>Definition: Real-Time System</vt:lpstr>
      <vt:lpstr>Characteristics</vt:lpstr>
      <vt:lpstr>Characteristics</vt:lpstr>
      <vt:lpstr>Definition: Failed System</vt:lpstr>
      <vt:lpstr>Definition: Embedded System</vt:lpstr>
      <vt:lpstr>Degrees of “Real-Time”</vt:lpstr>
      <vt:lpstr>Applications</vt:lpstr>
      <vt:lpstr>Soft, Hard, and Firm “Real-Time”</vt:lpstr>
      <vt:lpstr>Why RTOS ?</vt:lpstr>
      <vt:lpstr>Taxonomy of Events</vt:lpstr>
      <vt:lpstr>Usual Misconceptions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Systems Design and Analysis: Tools for the Practitioner</dc:title>
  <dc:creator>Seppo</dc:creator>
  <cp:lastModifiedBy>Mahe</cp:lastModifiedBy>
  <cp:revision>45</cp:revision>
  <dcterms:created xsi:type="dcterms:W3CDTF">2019-04-02T04:57:36Z</dcterms:created>
  <dcterms:modified xsi:type="dcterms:W3CDTF">2020-05-25T14:43:42Z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2019-04-02T00:00:00Z</vt:filetime>
  </property>
</Properties>
</file>